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81" r:id="rId5"/>
    <p:sldId id="282" r:id="rId6"/>
    <p:sldId id="283" r:id="rId7"/>
    <p:sldId id="291" r:id="rId8"/>
    <p:sldId id="285" r:id="rId9"/>
    <p:sldId id="286" r:id="rId10"/>
    <p:sldId id="287" r:id="rId11"/>
    <p:sldId id="288" r:id="rId12"/>
    <p:sldId id="289" r:id="rId13"/>
    <p:sldId id="290"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2" d="100"/>
          <a:sy n="92" d="100"/>
        </p:scale>
        <p:origin x="1186" y="8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Box Production Line">
            <a:extLst>
              <a:ext uri="{FF2B5EF4-FFF2-40B4-BE49-F238E27FC236}">
                <a16:creationId xmlns:a16="http://schemas.microsoft.com/office/drawing/2014/main" id="{4FB41D4E-C36D-07B4-CD17-724C385BB47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964" r="11822" b="-1"/>
          <a:stretch/>
        </p:blipFill>
        <p:spPr>
          <a:xfrm>
            <a:off x="-2285" y="10"/>
            <a:ext cx="9143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8487" y="37001"/>
            <a:ext cx="9220200" cy="1066800"/>
          </a:xfrm>
          <a:effectLst>
            <a:outerShdw blurRad="50800" dist="38100" dir="2700000" algn="tl" rotWithShape="0">
              <a:prstClr val="black">
                <a:alpha val="40000"/>
              </a:prstClr>
            </a:outerShdw>
          </a:effectLst>
        </p:spPr>
        <p:txBody>
          <a:bodyPr>
            <a:normAutofit/>
          </a:bodyPr>
          <a:lstStyle/>
          <a:p>
            <a:r>
              <a:rPr lang="en-US" sz="4500" dirty="0">
                <a:solidFill>
                  <a:srgbClr val="002060"/>
                </a:solidFill>
              </a:rPr>
              <a:t>The Queue &amp; the Traffic Simulator</a:t>
            </a:r>
          </a:p>
        </p:txBody>
      </p:sp>
      <p:sp>
        <p:nvSpPr>
          <p:cNvPr id="3" name="Subtitle 2"/>
          <p:cNvSpPr>
            <a:spLocks noGrp="1"/>
          </p:cNvSpPr>
          <p:nvPr>
            <p:ph type="subTitle" idx="1"/>
          </p:nvPr>
        </p:nvSpPr>
        <p:spPr>
          <a:xfrm>
            <a:off x="762000" y="2207602"/>
            <a:ext cx="75438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First In, First Out</a:t>
            </a:r>
          </a:p>
        </p:txBody>
      </p:sp>
    </p:spTree>
    <p:extLst>
      <p:ext uri="{BB962C8B-B14F-4D97-AF65-F5344CB8AC3E}">
        <p14:creationId xmlns:p14="http://schemas.microsoft.com/office/powerpoint/2010/main" val="106644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2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143000"/>
            <a:ext cx="8229600" cy="5715000"/>
          </a:xfrm>
        </p:spPr>
        <p:txBody>
          <a:bodyPr>
            <a:normAutofit fontScale="85000" lnSpcReduction="20000"/>
          </a:bodyPr>
          <a:lstStyle/>
          <a:p>
            <a:pPr marL="0" indent="0">
              <a:buNone/>
            </a:pPr>
            <a:r>
              <a:rPr lang="en-US" sz="2000" b="1" dirty="0">
                <a:solidFill>
                  <a:srgbClr val="7030A0"/>
                </a:solidFill>
              </a:rPr>
              <a:t>repeat(number of cycles)</a:t>
            </a:r>
          </a:p>
          <a:p>
            <a:pPr marL="0" indent="0">
              <a:buNone/>
            </a:pPr>
            <a:r>
              <a:rPr lang="en-US" sz="2000" b="1" dirty="0">
                <a:solidFill>
                  <a:srgbClr val="7030A0"/>
                </a:solidFill>
              </a:rPr>
              <a:t>{</a:t>
            </a:r>
          </a:p>
          <a:p>
            <a:pPr marL="0" indent="0">
              <a:buNone/>
            </a:pPr>
            <a:r>
              <a:rPr lang="en-US" sz="2000" b="1" dirty="0">
                <a:solidFill>
                  <a:srgbClr val="7030A0"/>
                </a:solidFill>
              </a:rPr>
              <a:t>     repeat(Main street light delay)		</a:t>
            </a:r>
            <a:r>
              <a:rPr lang="en-US" sz="2000" dirty="0">
                <a:solidFill>
                  <a:srgbClr val="C00000"/>
                </a:solidFill>
              </a:rPr>
              <a:t>//Main green, Maple red</a:t>
            </a:r>
          </a:p>
          <a:p>
            <a:pPr marL="0" indent="0">
              <a:buNone/>
            </a:pPr>
            <a:r>
              <a:rPr lang="en-US" sz="2000" b="1" dirty="0">
                <a:solidFill>
                  <a:srgbClr val="7030A0"/>
                </a:solidFill>
              </a:rPr>
              <a:t>     {  </a:t>
            </a:r>
          </a:p>
          <a:p>
            <a:pPr marL="0" indent="0">
              <a:buNone/>
            </a:pPr>
            <a:r>
              <a:rPr lang="en-US" sz="2000" b="1" dirty="0">
                <a:solidFill>
                  <a:srgbClr val="7030A0"/>
                </a:solidFill>
              </a:rPr>
              <a:t>          show contents of Main and Maple</a:t>
            </a:r>
          </a:p>
          <a:p>
            <a:pPr marL="0" indent="0">
              <a:buNone/>
            </a:pPr>
            <a:r>
              <a:rPr lang="en-US" sz="2000" b="1" dirty="0">
                <a:solidFill>
                  <a:srgbClr val="7030A0"/>
                </a:solidFill>
              </a:rPr>
              <a:t>          a car might enter Main</a:t>
            </a:r>
          </a:p>
          <a:p>
            <a:pPr marL="0" indent="0">
              <a:buNone/>
            </a:pPr>
            <a:r>
              <a:rPr lang="en-US" sz="2000" b="1" dirty="0">
                <a:solidFill>
                  <a:srgbClr val="7030A0"/>
                </a:solidFill>
              </a:rPr>
              <a:t>          a car might enter Maple</a:t>
            </a:r>
          </a:p>
          <a:p>
            <a:pPr marL="0" indent="0">
              <a:buNone/>
            </a:pPr>
            <a:r>
              <a:rPr lang="en-US" sz="2000" b="1" dirty="0">
                <a:solidFill>
                  <a:srgbClr val="7030A0"/>
                </a:solidFill>
              </a:rPr>
              <a:t>          if(Main is not empty)</a:t>
            </a:r>
          </a:p>
          <a:p>
            <a:pPr marL="0" indent="0">
              <a:buNone/>
            </a:pPr>
            <a:r>
              <a:rPr lang="en-US" sz="2000" b="1" dirty="0">
                <a:solidFill>
                  <a:srgbClr val="7030A0"/>
                </a:solidFill>
              </a:rPr>
              <a:t>               a car leaves Main street</a:t>
            </a:r>
          </a:p>
          <a:p>
            <a:pPr marL="0" indent="0">
              <a:buNone/>
            </a:pPr>
            <a:r>
              <a:rPr lang="en-US" sz="2000" b="1" dirty="0">
                <a:solidFill>
                  <a:srgbClr val="7030A0"/>
                </a:solidFill>
              </a:rPr>
              <a:t>     }</a:t>
            </a:r>
          </a:p>
          <a:p>
            <a:pPr marL="0" indent="0">
              <a:buNone/>
            </a:pPr>
            <a:r>
              <a:rPr lang="en-US" sz="2000" b="1" dirty="0">
                <a:solidFill>
                  <a:srgbClr val="7030A0"/>
                </a:solidFill>
              </a:rPr>
              <a:t>     repeat(Maple street light delay)		</a:t>
            </a:r>
            <a:r>
              <a:rPr lang="en-US" sz="2000" dirty="0">
                <a:solidFill>
                  <a:srgbClr val="C00000"/>
                </a:solidFill>
              </a:rPr>
              <a:t>//Main red, Maple green</a:t>
            </a:r>
          </a:p>
          <a:p>
            <a:pPr marL="0" indent="0">
              <a:buNone/>
            </a:pPr>
            <a:r>
              <a:rPr lang="en-US" sz="2000" b="1" dirty="0">
                <a:solidFill>
                  <a:srgbClr val="7030A0"/>
                </a:solidFill>
              </a:rPr>
              <a:t>     {</a:t>
            </a:r>
          </a:p>
          <a:p>
            <a:pPr marL="0" indent="0">
              <a:buNone/>
            </a:pPr>
            <a:r>
              <a:rPr lang="en-US" sz="2000" b="1" dirty="0">
                <a:solidFill>
                  <a:srgbClr val="7030A0"/>
                </a:solidFill>
              </a:rPr>
              <a:t>          show contents of Main and Maple</a:t>
            </a:r>
          </a:p>
          <a:p>
            <a:pPr marL="0" indent="0">
              <a:buNone/>
            </a:pPr>
            <a:r>
              <a:rPr lang="en-US" sz="2000" b="1" dirty="0">
                <a:solidFill>
                  <a:srgbClr val="7030A0"/>
                </a:solidFill>
              </a:rPr>
              <a:t>          a car might enter Main</a:t>
            </a:r>
          </a:p>
          <a:p>
            <a:pPr marL="0" indent="0">
              <a:buNone/>
            </a:pPr>
            <a:r>
              <a:rPr lang="en-US" sz="2000" b="1" dirty="0">
                <a:solidFill>
                  <a:srgbClr val="7030A0"/>
                </a:solidFill>
              </a:rPr>
              <a:t>          a car might enter Maple</a:t>
            </a:r>
          </a:p>
          <a:p>
            <a:pPr marL="0" indent="0">
              <a:buNone/>
            </a:pPr>
            <a:r>
              <a:rPr lang="en-US" sz="2000" b="1" dirty="0">
                <a:solidFill>
                  <a:srgbClr val="7030A0"/>
                </a:solidFill>
              </a:rPr>
              <a:t>          if(Maple is not empty)</a:t>
            </a:r>
          </a:p>
          <a:p>
            <a:pPr marL="0" indent="0">
              <a:buNone/>
            </a:pPr>
            <a:r>
              <a:rPr lang="en-US" sz="2000" b="1" dirty="0">
                <a:solidFill>
                  <a:srgbClr val="7030A0"/>
                </a:solidFill>
              </a:rPr>
              <a:t>               a car leaves Maple street</a:t>
            </a:r>
          </a:p>
          <a:p>
            <a:pPr marL="0" indent="0">
              <a:buNone/>
            </a:pPr>
            <a:r>
              <a:rPr lang="en-US" sz="2000" b="1" dirty="0">
                <a:solidFill>
                  <a:srgbClr val="7030A0"/>
                </a:solidFill>
              </a:rPr>
              <a:t>     }</a:t>
            </a:r>
          </a:p>
          <a:p>
            <a:pPr marL="0" indent="0">
              <a:buNone/>
            </a:pPr>
            <a:r>
              <a:rPr lang="en-US" sz="2000" b="1" dirty="0">
                <a:solidFill>
                  <a:srgbClr val="7030A0"/>
                </a:solidFill>
              </a:rPr>
              <a:t>}</a:t>
            </a:r>
          </a:p>
          <a:p>
            <a:pPr marL="0" indent="0">
              <a:buNone/>
            </a:pPr>
            <a:r>
              <a:rPr lang="en-US" sz="2000" b="1" dirty="0">
                <a:solidFill>
                  <a:srgbClr val="7030A0"/>
                </a:solidFill>
              </a:rPr>
              <a:t>report number of cars that made it through the intersection</a:t>
            </a:r>
          </a:p>
          <a:p>
            <a:pPr marL="0" indent="0">
              <a:buNone/>
            </a:pPr>
            <a:endParaRPr lang="en-US" sz="2000" dirty="0"/>
          </a:p>
        </p:txBody>
      </p:sp>
    </p:spTree>
    <p:extLst>
      <p:ext uri="{BB962C8B-B14F-4D97-AF65-F5344CB8AC3E}">
        <p14:creationId xmlns:p14="http://schemas.microsoft.com/office/powerpoint/2010/main" val="967655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600200"/>
            <a:ext cx="8229600" cy="4876800"/>
          </a:xfrm>
        </p:spPr>
        <p:txBody>
          <a:bodyPr>
            <a:normAutofit lnSpcReduction="10000"/>
          </a:bodyPr>
          <a:lstStyle/>
          <a:p>
            <a:pPr marL="0" indent="0">
              <a:buNone/>
            </a:pPr>
            <a:r>
              <a:rPr lang="en-US" sz="2400" dirty="0"/>
              <a:t>Count the number of cars that make it through the intersection, as well as the number of cars left on Main street and Maple street at the end of the last cycle.</a:t>
            </a:r>
          </a:p>
          <a:p>
            <a:pPr marL="0" indent="0">
              <a:buNone/>
            </a:pPr>
            <a:endParaRPr lang="en-US" sz="2400" dirty="0"/>
          </a:p>
          <a:p>
            <a:pPr marL="0" indent="0">
              <a:buNone/>
            </a:pPr>
            <a:r>
              <a:rPr lang="en-US" sz="2400" dirty="0"/>
              <a:t>Extension challenge:</a:t>
            </a:r>
          </a:p>
          <a:p>
            <a:pPr marL="0" indent="0">
              <a:buNone/>
            </a:pPr>
            <a:r>
              <a:rPr lang="en-US" sz="2400" dirty="0"/>
              <a:t>Try to run the sim </a:t>
            </a:r>
            <a:r>
              <a:rPr lang="en-US" sz="2400"/>
              <a:t>with graphics:</a:t>
            </a:r>
          </a:p>
          <a:p>
            <a:pPr marL="0" indent="0">
              <a:buNone/>
            </a:pPr>
            <a:r>
              <a:rPr lang="en-US" sz="2400" dirty="0"/>
              <a:t>(see </a:t>
            </a:r>
            <a:r>
              <a:rPr lang="en-US" sz="2400" dirty="0" err="1"/>
              <a:t>extra_credit_graphics_shell</a:t>
            </a:r>
            <a:r>
              <a:rPr lang="en-US" sz="2400" dirty="0"/>
              <a:t> folder).</a:t>
            </a:r>
          </a:p>
          <a:p>
            <a:pPr marL="0" indent="0">
              <a:buNone/>
            </a:pPr>
            <a:r>
              <a:rPr lang="en-US" sz="2400" dirty="0"/>
              <a:t>Write code that will find the optimal light delays for Main and Maple to try to get the most number of cars through the intersection given the same probabilities.</a:t>
            </a:r>
          </a:p>
          <a:p>
            <a:pPr marL="0" indent="0">
              <a:buNone/>
            </a:pPr>
            <a:r>
              <a:rPr lang="en-US" sz="2400" dirty="0"/>
              <a:t>You can use more nested for-loops to run the simulation across a range of delays to maximize the number of cars that make it through.  Or, look ahead to the Genetic Algorithms unit.</a:t>
            </a:r>
          </a:p>
        </p:txBody>
      </p:sp>
    </p:spTree>
    <p:extLst>
      <p:ext uri="{BB962C8B-B14F-4D97-AF65-F5344CB8AC3E}">
        <p14:creationId xmlns:p14="http://schemas.microsoft.com/office/powerpoint/2010/main" val="4167583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600200"/>
            <a:ext cx="8229600" cy="4876800"/>
          </a:xfrm>
        </p:spPr>
        <p:txBody>
          <a:bodyPr>
            <a:normAutofit lnSpcReduction="10000"/>
          </a:bodyPr>
          <a:lstStyle/>
          <a:p>
            <a:pPr marL="0" indent="0">
              <a:buNone/>
            </a:pPr>
            <a:r>
              <a:rPr lang="en-US" sz="2400" dirty="0"/>
              <a:t>Displaying the Queues:</a:t>
            </a:r>
          </a:p>
          <a:p>
            <a:pPr marL="0" indent="0">
              <a:buNone/>
            </a:pPr>
            <a:r>
              <a:rPr lang="en-US" sz="2400" dirty="0"/>
              <a:t>If each car is a random letter, output might look like this:</a:t>
            </a:r>
          </a:p>
          <a:p>
            <a:pPr marL="0" indent="0">
              <a:buNone/>
            </a:pPr>
            <a:endParaRPr lang="en-US" sz="2000" dirty="0"/>
          </a:p>
          <a:p>
            <a:pPr marL="0" indent="0">
              <a:buNone/>
            </a:pPr>
            <a:r>
              <a:rPr lang="en-US" sz="2000" dirty="0"/>
              <a:t>Main Street 	(GREEN): </a:t>
            </a:r>
            <a:r>
              <a:rPr lang="en-US" sz="2000" dirty="0" err="1"/>
              <a:t>kWbCd</a:t>
            </a:r>
            <a:r>
              <a:rPr lang="en-US" sz="2000" dirty="0"/>
              <a:t> </a:t>
            </a:r>
          </a:p>
          <a:p>
            <a:pPr marL="0" indent="0">
              <a:buNone/>
            </a:pPr>
            <a:r>
              <a:rPr lang="en-US" sz="2000" dirty="0"/>
              <a:t>Maple Street	</a:t>
            </a:r>
            <a:r>
              <a:rPr lang="en-US" sz="2000" dirty="0">
                <a:sym typeface="Wingdings" panose="05000000000000000000" pitchFamily="2" charset="2"/>
              </a:rPr>
              <a:t>(RED):      </a:t>
            </a:r>
            <a:r>
              <a:rPr lang="en-US" sz="2000" dirty="0" err="1">
                <a:sym typeface="Wingdings" panose="05000000000000000000" pitchFamily="2" charset="2"/>
              </a:rPr>
              <a:t>pLwXgMtUCpSdRvMuH</a:t>
            </a:r>
            <a:endParaRPr lang="en-US" sz="2000" dirty="0">
              <a:sym typeface="Wingdings" panose="05000000000000000000" pitchFamily="2" charset="2"/>
            </a:endParaRPr>
          </a:p>
          <a:p>
            <a:pPr marL="0" indent="0">
              <a:buNone/>
            </a:pPr>
            <a:endParaRPr lang="en-US" sz="2000" dirty="0">
              <a:sym typeface="Wingdings" panose="05000000000000000000" pitchFamily="2" charset="2"/>
            </a:endParaRPr>
          </a:p>
          <a:p>
            <a:pPr marL="0" indent="0">
              <a:buNone/>
            </a:pPr>
            <a:r>
              <a:rPr lang="en-US" sz="2000" dirty="0"/>
              <a:t>Main Street 	(GREEN): </a:t>
            </a:r>
            <a:r>
              <a:rPr lang="en-US" sz="2000" dirty="0" err="1"/>
              <a:t>WbCd</a:t>
            </a:r>
            <a:r>
              <a:rPr lang="en-US" sz="2000" dirty="0"/>
              <a:t> </a:t>
            </a:r>
          </a:p>
          <a:p>
            <a:pPr marL="0" indent="0">
              <a:buNone/>
            </a:pPr>
            <a:r>
              <a:rPr lang="en-US" sz="2000" dirty="0"/>
              <a:t>Maple Street	</a:t>
            </a:r>
            <a:r>
              <a:rPr lang="en-US" sz="2000" dirty="0">
                <a:sym typeface="Wingdings" panose="05000000000000000000" pitchFamily="2" charset="2"/>
              </a:rPr>
              <a:t>(RED):      </a:t>
            </a:r>
            <a:r>
              <a:rPr lang="en-US" sz="2000" dirty="0" err="1">
                <a:sym typeface="Wingdings" panose="05000000000000000000" pitchFamily="2" charset="2"/>
              </a:rPr>
              <a:t>pLwXgMtUCpSdRvMuHr</a:t>
            </a:r>
            <a:endParaRPr lang="en-US" sz="2000" dirty="0"/>
          </a:p>
          <a:p>
            <a:pPr marL="0" indent="0">
              <a:buNone/>
            </a:pPr>
            <a:endParaRPr lang="en-US" sz="2000" dirty="0"/>
          </a:p>
          <a:p>
            <a:pPr marL="0" indent="0">
              <a:buNone/>
            </a:pPr>
            <a:r>
              <a:rPr lang="en-US" sz="2000" dirty="0"/>
              <a:t>Main Street 	(GREEN): </a:t>
            </a:r>
            <a:r>
              <a:rPr lang="en-US" sz="2000" dirty="0" err="1"/>
              <a:t>bCd</a:t>
            </a:r>
            <a:r>
              <a:rPr lang="en-US" sz="2000" dirty="0"/>
              <a:t> </a:t>
            </a:r>
          </a:p>
          <a:p>
            <a:pPr marL="0" indent="0">
              <a:buNone/>
            </a:pPr>
            <a:r>
              <a:rPr lang="en-US" sz="2000" dirty="0"/>
              <a:t>Maple Street	</a:t>
            </a:r>
            <a:r>
              <a:rPr lang="en-US" sz="2000" dirty="0">
                <a:sym typeface="Wingdings" panose="05000000000000000000" pitchFamily="2" charset="2"/>
              </a:rPr>
              <a:t>(RED):      </a:t>
            </a:r>
            <a:r>
              <a:rPr lang="en-US" sz="2000" dirty="0" err="1">
                <a:sym typeface="Wingdings" panose="05000000000000000000" pitchFamily="2" charset="2"/>
              </a:rPr>
              <a:t>pLwXgMtUCpSdRvMuHr</a:t>
            </a:r>
            <a:endParaRPr lang="en-US" sz="2000" dirty="0">
              <a:sym typeface="Wingdings" panose="05000000000000000000" pitchFamily="2" charset="2"/>
            </a:endParaRPr>
          </a:p>
          <a:p>
            <a:pPr marL="0" indent="0">
              <a:buNone/>
            </a:pPr>
            <a:endParaRPr lang="en-US" sz="2000" dirty="0"/>
          </a:p>
          <a:p>
            <a:pPr marL="0" indent="0">
              <a:buNone/>
            </a:pPr>
            <a:r>
              <a:rPr lang="en-US" sz="2000" dirty="0"/>
              <a:t>Main Street 	(GREEN): Cd </a:t>
            </a:r>
          </a:p>
          <a:p>
            <a:pPr marL="0" indent="0">
              <a:buNone/>
            </a:pPr>
            <a:r>
              <a:rPr lang="en-US" sz="2000" dirty="0"/>
              <a:t>Maple Street	</a:t>
            </a:r>
            <a:r>
              <a:rPr lang="en-US" sz="2000" dirty="0">
                <a:sym typeface="Wingdings" panose="05000000000000000000" pitchFamily="2" charset="2"/>
              </a:rPr>
              <a:t>(RED):      </a:t>
            </a:r>
            <a:r>
              <a:rPr lang="en-US" sz="2000" dirty="0" err="1">
                <a:sym typeface="Wingdings" panose="05000000000000000000" pitchFamily="2" charset="2"/>
              </a:rPr>
              <a:t>pLwXgMtUCpSdRvMuHrV</a:t>
            </a:r>
            <a:endParaRPr lang="en-US" sz="2000" dirty="0"/>
          </a:p>
          <a:p>
            <a:pPr marL="0" indent="0">
              <a:buNone/>
            </a:pPr>
            <a:endParaRPr lang="en-US" sz="2400" dirty="0"/>
          </a:p>
        </p:txBody>
      </p:sp>
    </p:spTree>
    <p:extLst>
      <p:ext uri="{BB962C8B-B14F-4D97-AF65-F5344CB8AC3E}">
        <p14:creationId xmlns:p14="http://schemas.microsoft.com/office/powerpoint/2010/main" val="3199540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600200"/>
            <a:ext cx="8229600" cy="4876800"/>
          </a:xfrm>
        </p:spPr>
        <p:txBody>
          <a:bodyPr>
            <a:normAutofit/>
          </a:bodyPr>
          <a:lstStyle/>
          <a:p>
            <a:pPr marL="0" indent="0">
              <a:buNone/>
            </a:pPr>
            <a:r>
              <a:rPr lang="en-US" sz="2400" dirty="0"/>
              <a:t>Picking a random letter:</a:t>
            </a:r>
          </a:p>
          <a:p>
            <a:pPr marL="0" indent="0">
              <a:buNone/>
            </a:pPr>
            <a:endParaRPr lang="en-US" sz="2400" dirty="0"/>
          </a:p>
          <a:p>
            <a:pPr marL="0" indent="0">
              <a:buNone/>
            </a:pPr>
            <a:r>
              <a:rPr lang="en-US" sz="2400" b="1" dirty="0">
                <a:solidFill>
                  <a:srgbClr val="7030A0"/>
                </a:solidFill>
              </a:rPr>
              <a:t>public static String </a:t>
            </a:r>
            <a:r>
              <a:rPr lang="en-US" sz="2400" b="1" dirty="0" err="1">
                <a:solidFill>
                  <a:srgbClr val="7030A0"/>
                </a:solidFill>
              </a:rPr>
              <a:t>randLetter</a:t>
            </a:r>
            <a:r>
              <a:rPr lang="en-US" sz="2400" b="1" dirty="0">
                <a:solidFill>
                  <a:srgbClr val="7030A0"/>
                </a:solidFill>
              </a:rPr>
              <a:t>()</a:t>
            </a:r>
          </a:p>
          <a:p>
            <a:pPr marL="0" indent="0">
              <a:buNone/>
            </a:pPr>
            <a:r>
              <a:rPr lang="en-US" sz="2400" b="1" dirty="0">
                <a:solidFill>
                  <a:srgbClr val="7030A0"/>
                </a:solidFill>
              </a:rPr>
              <a:t>{</a:t>
            </a:r>
          </a:p>
          <a:p>
            <a:pPr marL="0" indent="0">
              <a:buNone/>
            </a:pPr>
            <a:r>
              <a:rPr lang="en-US" sz="2400" b="1" dirty="0">
                <a:solidFill>
                  <a:srgbClr val="7030A0"/>
                </a:solidFill>
              </a:rPr>
              <a:t>     </a:t>
            </a:r>
            <a:r>
              <a:rPr lang="en-US" sz="2400" b="1" dirty="0" err="1">
                <a:solidFill>
                  <a:srgbClr val="7030A0"/>
                </a:solidFill>
              </a:rPr>
              <a:t>int</a:t>
            </a:r>
            <a:r>
              <a:rPr lang="en-US" sz="2400" b="1" dirty="0">
                <a:solidFill>
                  <a:srgbClr val="7030A0"/>
                </a:solidFill>
              </a:rPr>
              <a:t> </a:t>
            </a:r>
            <a:r>
              <a:rPr lang="en-US" sz="2400" b="1" dirty="0" err="1">
                <a:solidFill>
                  <a:srgbClr val="7030A0"/>
                </a:solidFill>
              </a:rPr>
              <a:t>num</a:t>
            </a:r>
            <a:r>
              <a:rPr lang="en-US" sz="2400" b="1" dirty="0">
                <a:solidFill>
                  <a:srgbClr val="7030A0"/>
                </a:solidFill>
              </a:rPr>
              <a:t> = (</a:t>
            </a:r>
            <a:r>
              <a:rPr lang="en-US" sz="2400" b="1" dirty="0" err="1">
                <a:solidFill>
                  <a:srgbClr val="7030A0"/>
                </a:solidFill>
              </a:rPr>
              <a:t>int</a:t>
            </a:r>
            <a:r>
              <a:rPr lang="en-US" sz="2400" b="1" dirty="0">
                <a:solidFill>
                  <a:srgbClr val="7030A0"/>
                </a:solidFill>
              </a:rPr>
              <a:t>)(</a:t>
            </a:r>
            <a:r>
              <a:rPr lang="en-US" sz="2400" b="1" dirty="0" err="1">
                <a:solidFill>
                  <a:srgbClr val="7030A0"/>
                </a:solidFill>
              </a:rPr>
              <a:t>Math.random</a:t>
            </a:r>
            <a:r>
              <a:rPr lang="en-US" sz="2400" b="1" dirty="0">
                <a:solidFill>
                  <a:srgbClr val="7030A0"/>
                </a:solidFill>
              </a:rPr>
              <a:t>()*26);	</a:t>
            </a:r>
            <a:r>
              <a:rPr lang="en-US" sz="2400" dirty="0">
                <a:solidFill>
                  <a:srgbClr val="C00000"/>
                </a:solidFill>
              </a:rPr>
              <a:t>//0-25</a:t>
            </a:r>
          </a:p>
          <a:p>
            <a:pPr marL="0" indent="0">
              <a:buNone/>
            </a:pPr>
            <a:r>
              <a:rPr lang="en-US" sz="2400" b="1" dirty="0">
                <a:solidFill>
                  <a:srgbClr val="7030A0"/>
                </a:solidFill>
              </a:rPr>
              <a:t>     if(</a:t>
            </a:r>
            <a:r>
              <a:rPr lang="en-US" sz="2400" b="1" dirty="0" err="1">
                <a:solidFill>
                  <a:srgbClr val="7030A0"/>
                </a:solidFill>
              </a:rPr>
              <a:t>Math.random</a:t>
            </a:r>
            <a:r>
              <a:rPr lang="en-US" sz="2400" b="1" dirty="0">
                <a:solidFill>
                  <a:srgbClr val="7030A0"/>
                </a:solidFill>
              </a:rPr>
              <a:t>() &lt; .5)			</a:t>
            </a:r>
            <a:r>
              <a:rPr lang="en-US" sz="2400" dirty="0">
                <a:solidFill>
                  <a:srgbClr val="C00000"/>
                </a:solidFill>
              </a:rPr>
              <a:t>//50% chance to be:</a:t>
            </a:r>
          </a:p>
          <a:p>
            <a:pPr marL="0" indent="0">
              <a:buNone/>
            </a:pPr>
            <a:r>
              <a:rPr lang="en-US" sz="2400" b="1" dirty="0">
                <a:solidFill>
                  <a:srgbClr val="7030A0"/>
                </a:solidFill>
              </a:rPr>
              <a:t>          return </a:t>
            </a:r>
            <a:r>
              <a:rPr lang="en-US" sz="2400" b="1" dirty="0">
                <a:solidFill>
                  <a:srgbClr val="C00000"/>
                </a:solidFill>
              </a:rPr>
              <a:t>“”</a:t>
            </a:r>
            <a:r>
              <a:rPr lang="en-US" sz="2400" b="1" dirty="0">
                <a:solidFill>
                  <a:srgbClr val="7030A0"/>
                </a:solidFill>
              </a:rPr>
              <a:t>+(char)(</a:t>
            </a:r>
            <a:r>
              <a:rPr lang="en-US" sz="2400" b="1" dirty="0">
                <a:solidFill>
                  <a:srgbClr val="C00000"/>
                </a:solidFill>
              </a:rPr>
              <a:t>‘a’</a:t>
            </a:r>
            <a:r>
              <a:rPr lang="en-US" sz="2400" b="1" dirty="0">
                <a:solidFill>
                  <a:srgbClr val="7030A0"/>
                </a:solidFill>
              </a:rPr>
              <a:t> + </a:t>
            </a:r>
            <a:r>
              <a:rPr lang="en-US" sz="2400" b="1" dirty="0" err="1">
                <a:solidFill>
                  <a:srgbClr val="7030A0"/>
                </a:solidFill>
              </a:rPr>
              <a:t>num</a:t>
            </a:r>
            <a:r>
              <a:rPr lang="en-US" sz="2400" b="1" dirty="0">
                <a:solidFill>
                  <a:srgbClr val="7030A0"/>
                </a:solidFill>
              </a:rPr>
              <a:t>);		</a:t>
            </a:r>
            <a:r>
              <a:rPr lang="en-US" sz="2400" dirty="0">
                <a:solidFill>
                  <a:srgbClr val="C00000"/>
                </a:solidFill>
              </a:rPr>
              <a:t>//lower case or</a:t>
            </a:r>
            <a:endParaRPr lang="en-US" sz="2400" b="1" dirty="0">
              <a:solidFill>
                <a:srgbClr val="7030A0"/>
              </a:solidFill>
            </a:endParaRPr>
          </a:p>
          <a:p>
            <a:pPr marL="0" indent="0">
              <a:buNone/>
            </a:pPr>
            <a:r>
              <a:rPr lang="en-US" sz="2400" b="1" dirty="0">
                <a:solidFill>
                  <a:srgbClr val="7030A0"/>
                </a:solidFill>
              </a:rPr>
              <a:t>     return </a:t>
            </a:r>
            <a:r>
              <a:rPr lang="en-US" sz="2400" b="1" dirty="0">
                <a:solidFill>
                  <a:srgbClr val="C00000"/>
                </a:solidFill>
              </a:rPr>
              <a:t>“”</a:t>
            </a:r>
            <a:r>
              <a:rPr lang="en-US" sz="2400" b="1" dirty="0">
                <a:solidFill>
                  <a:srgbClr val="7030A0"/>
                </a:solidFill>
              </a:rPr>
              <a:t>+(char)(</a:t>
            </a:r>
            <a:r>
              <a:rPr lang="en-US" sz="2400" b="1" dirty="0">
                <a:solidFill>
                  <a:srgbClr val="C00000"/>
                </a:solidFill>
              </a:rPr>
              <a:t>‘A’</a:t>
            </a:r>
            <a:r>
              <a:rPr lang="en-US" sz="2400" b="1" dirty="0">
                <a:solidFill>
                  <a:srgbClr val="7030A0"/>
                </a:solidFill>
              </a:rPr>
              <a:t> + </a:t>
            </a:r>
            <a:r>
              <a:rPr lang="en-US" sz="2400" b="1" dirty="0" err="1">
                <a:solidFill>
                  <a:srgbClr val="7030A0"/>
                </a:solidFill>
              </a:rPr>
              <a:t>num</a:t>
            </a:r>
            <a:r>
              <a:rPr lang="en-US" sz="2400" b="1" dirty="0">
                <a:solidFill>
                  <a:srgbClr val="7030A0"/>
                </a:solidFill>
              </a:rPr>
              <a:t>);		</a:t>
            </a:r>
            <a:r>
              <a:rPr lang="en-US" sz="2400" dirty="0">
                <a:solidFill>
                  <a:srgbClr val="C00000"/>
                </a:solidFill>
              </a:rPr>
              <a:t>//upper case</a:t>
            </a:r>
            <a:endParaRPr lang="en-US" sz="2400" b="1" dirty="0">
              <a:solidFill>
                <a:srgbClr val="C00000"/>
              </a:solidFill>
            </a:endParaRPr>
          </a:p>
          <a:p>
            <a:pPr marL="0" indent="0">
              <a:buNone/>
            </a:pPr>
            <a:r>
              <a:rPr lang="en-US" sz="2400" b="1" dirty="0">
                <a:solidFill>
                  <a:srgbClr val="7030A0"/>
                </a:solidFill>
              </a:rPr>
              <a:t>}</a:t>
            </a:r>
            <a:endParaRPr lang="en-US" sz="2000" b="1" dirty="0">
              <a:solidFill>
                <a:srgbClr val="7030A0"/>
              </a:solidFill>
            </a:endParaRPr>
          </a:p>
          <a:p>
            <a:pPr marL="0" indent="0">
              <a:buNone/>
            </a:pPr>
            <a:endParaRPr lang="en-US" sz="2400" dirty="0"/>
          </a:p>
        </p:txBody>
      </p:sp>
    </p:spTree>
    <p:extLst>
      <p:ext uri="{BB962C8B-B14F-4D97-AF65-F5344CB8AC3E}">
        <p14:creationId xmlns:p14="http://schemas.microsoft.com/office/powerpoint/2010/main" val="3031094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Queue</a:t>
            </a:r>
          </a:p>
        </p:txBody>
      </p:sp>
      <p:sp>
        <p:nvSpPr>
          <p:cNvPr id="3" name="Content Placeholder 2"/>
          <p:cNvSpPr>
            <a:spLocks noGrp="1"/>
          </p:cNvSpPr>
          <p:nvPr>
            <p:ph idx="1"/>
          </p:nvPr>
        </p:nvSpPr>
        <p:spPr/>
        <p:txBody>
          <a:bodyPr>
            <a:normAutofit/>
          </a:bodyPr>
          <a:lstStyle/>
          <a:p>
            <a:r>
              <a:rPr lang="en-US" sz="2800" b="1" dirty="0">
                <a:solidFill>
                  <a:srgbClr val="C00000"/>
                </a:solidFill>
              </a:rPr>
              <a:t>If the Queue’s internal data-field container is an </a:t>
            </a:r>
            <a:r>
              <a:rPr lang="en-US" sz="2800" b="1" dirty="0" err="1">
                <a:solidFill>
                  <a:srgbClr val="C00000"/>
                </a:solidFill>
              </a:rPr>
              <a:t>ArrayList</a:t>
            </a:r>
            <a:r>
              <a:rPr lang="en-US" sz="2800" b="1" dirty="0">
                <a:solidFill>
                  <a:srgbClr val="C00000"/>
                </a:solidFill>
              </a:rPr>
              <a:t>, what side do we want to consider the front of the queue?</a:t>
            </a:r>
          </a:p>
          <a:p>
            <a:endParaRPr lang="en-US" sz="2400" b="1" dirty="0">
              <a:solidFill>
                <a:srgbClr val="C00000"/>
              </a:solidFill>
            </a:endParaRPr>
          </a:p>
        </p:txBody>
      </p:sp>
    </p:spTree>
    <p:extLst>
      <p:ext uri="{BB962C8B-B14F-4D97-AF65-F5344CB8AC3E}">
        <p14:creationId xmlns:p14="http://schemas.microsoft.com/office/powerpoint/2010/main" val="2128700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Queue</a:t>
            </a:r>
          </a:p>
        </p:txBody>
      </p:sp>
      <p:sp>
        <p:nvSpPr>
          <p:cNvPr id="3" name="Content Placeholder 2"/>
          <p:cNvSpPr>
            <a:spLocks noGrp="1"/>
          </p:cNvSpPr>
          <p:nvPr>
            <p:ph idx="1"/>
          </p:nvPr>
        </p:nvSpPr>
        <p:spPr>
          <a:xfrm>
            <a:off x="457200" y="1600200"/>
            <a:ext cx="8229600" cy="4953000"/>
          </a:xfrm>
        </p:spPr>
        <p:txBody>
          <a:bodyPr>
            <a:normAutofit/>
          </a:bodyPr>
          <a:lstStyle/>
          <a:p>
            <a:r>
              <a:rPr lang="en-US" sz="2800" dirty="0"/>
              <a:t>If the Queue’s internal data-field container is an </a:t>
            </a:r>
            <a:r>
              <a:rPr lang="en-US" sz="2800" dirty="0" err="1"/>
              <a:t>ArrayList</a:t>
            </a:r>
            <a:r>
              <a:rPr lang="en-US" sz="2800" dirty="0"/>
              <a:t>, what side do we want to consider the front of the queue?</a:t>
            </a:r>
          </a:p>
          <a:p>
            <a:pPr marL="0" indent="0">
              <a:buNone/>
            </a:pPr>
            <a:r>
              <a:rPr lang="en-US" sz="2800" b="1" dirty="0">
                <a:solidFill>
                  <a:srgbClr val="C00000"/>
                </a:solidFill>
              </a:rPr>
              <a:t>It doesn’t matter.</a:t>
            </a:r>
          </a:p>
          <a:p>
            <a:pPr marL="0" indent="0">
              <a:buNone/>
            </a:pPr>
            <a:r>
              <a:rPr lang="en-US" sz="2000" b="1" u="sng" dirty="0">
                <a:solidFill>
                  <a:srgbClr val="C00000"/>
                </a:solidFill>
              </a:rPr>
              <a:t>Front of the </a:t>
            </a:r>
            <a:r>
              <a:rPr lang="en-US" sz="2000" b="1" u="sng" dirty="0" err="1">
                <a:solidFill>
                  <a:srgbClr val="C00000"/>
                </a:solidFill>
              </a:rPr>
              <a:t>ArrayList</a:t>
            </a:r>
            <a:r>
              <a:rPr lang="en-US" sz="2000" b="1" u="sng" dirty="0">
                <a:solidFill>
                  <a:srgbClr val="C00000"/>
                </a:solidFill>
              </a:rPr>
              <a:t> as front of the Queue:</a:t>
            </a:r>
          </a:p>
          <a:p>
            <a:pPr marL="0" indent="0">
              <a:buNone/>
            </a:pPr>
            <a:r>
              <a:rPr lang="en-US" sz="2000" b="1" dirty="0">
                <a:solidFill>
                  <a:srgbClr val="C00000"/>
                </a:solidFill>
              </a:rPr>
              <a:t>add: 	Adding to the end of an </a:t>
            </a:r>
            <a:r>
              <a:rPr lang="en-US" sz="2000" b="1" dirty="0" err="1">
                <a:solidFill>
                  <a:srgbClr val="C00000"/>
                </a:solidFill>
              </a:rPr>
              <a:t>ArrayList</a:t>
            </a:r>
            <a:r>
              <a:rPr lang="en-US" sz="2000" b="1" dirty="0">
                <a:solidFill>
                  <a:srgbClr val="C00000"/>
                </a:solidFill>
              </a:rPr>
              <a:t> is O(1) – no shifting.</a:t>
            </a:r>
          </a:p>
          <a:p>
            <a:pPr marL="0" indent="0">
              <a:buNone/>
            </a:pPr>
            <a:r>
              <a:rPr lang="en-US" sz="2000" b="1" dirty="0">
                <a:solidFill>
                  <a:srgbClr val="C00000"/>
                </a:solidFill>
              </a:rPr>
              <a:t>remove: Removing from the front is O(n) – shifting.</a:t>
            </a:r>
          </a:p>
          <a:p>
            <a:pPr marL="0" indent="0">
              <a:buNone/>
            </a:pPr>
            <a:r>
              <a:rPr lang="en-US" sz="2000" b="1" dirty="0">
                <a:solidFill>
                  <a:srgbClr val="C00000"/>
                </a:solidFill>
              </a:rPr>
              <a:t>Peek:	Examining the element at the front is O(1).</a:t>
            </a:r>
          </a:p>
          <a:p>
            <a:endParaRPr lang="en-US" sz="2400" b="1" dirty="0">
              <a:solidFill>
                <a:srgbClr val="C00000"/>
              </a:solidFill>
            </a:endParaRPr>
          </a:p>
        </p:txBody>
      </p:sp>
    </p:spTree>
    <p:extLst>
      <p:ext uri="{BB962C8B-B14F-4D97-AF65-F5344CB8AC3E}">
        <p14:creationId xmlns:p14="http://schemas.microsoft.com/office/powerpoint/2010/main" val="3877595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Queue</a:t>
            </a:r>
          </a:p>
        </p:txBody>
      </p:sp>
      <p:sp>
        <p:nvSpPr>
          <p:cNvPr id="3" name="Content Placeholder 2"/>
          <p:cNvSpPr>
            <a:spLocks noGrp="1"/>
          </p:cNvSpPr>
          <p:nvPr>
            <p:ph idx="1"/>
          </p:nvPr>
        </p:nvSpPr>
        <p:spPr>
          <a:xfrm>
            <a:off x="457200" y="1600200"/>
            <a:ext cx="8229600" cy="4953000"/>
          </a:xfrm>
        </p:spPr>
        <p:txBody>
          <a:bodyPr>
            <a:normAutofit/>
          </a:bodyPr>
          <a:lstStyle/>
          <a:p>
            <a:r>
              <a:rPr lang="en-US" sz="2800" dirty="0"/>
              <a:t>If the Queue’s internal data-field container is an </a:t>
            </a:r>
            <a:r>
              <a:rPr lang="en-US" sz="2800" dirty="0" err="1"/>
              <a:t>ArrayList</a:t>
            </a:r>
            <a:r>
              <a:rPr lang="en-US" sz="2800" dirty="0"/>
              <a:t>, what side do we want to consider the front of the queue?</a:t>
            </a:r>
          </a:p>
          <a:p>
            <a:pPr marL="0" indent="0">
              <a:buNone/>
            </a:pPr>
            <a:r>
              <a:rPr lang="en-US" sz="2800" b="1" dirty="0">
                <a:solidFill>
                  <a:srgbClr val="C00000"/>
                </a:solidFill>
              </a:rPr>
              <a:t>It doesn’t matter.</a:t>
            </a:r>
          </a:p>
          <a:p>
            <a:pPr marL="0" indent="0">
              <a:buNone/>
            </a:pPr>
            <a:r>
              <a:rPr lang="en-US" sz="2000" b="1" u="sng" dirty="0">
                <a:solidFill>
                  <a:srgbClr val="C00000"/>
                </a:solidFill>
              </a:rPr>
              <a:t>Front of the </a:t>
            </a:r>
            <a:r>
              <a:rPr lang="en-US" sz="2000" b="1" u="sng" dirty="0" err="1">
                <a:solidFill>
                  <a:srgbClr val="C00000"/>
                </a:solidFill>
              </a:rPr>
              <a:t>ArrayList</a:t>
            </a:r>
            <a:r>
              <a:rPr lang="en-US" sz="2000" b="1" u="sng" dirty="0">
                <a:solidFill>
                  <a:srgbClr val="C00000"/>
                </a:solidFill>
              </a:rPr>
              <a:t> as front of the Queue:</a:t>
            </a:r>
          </a:p>
          <a:p>
            <a:pPr marL="0" indent="0">
              <a:buNone/>
            </a:pPr>
            <a:r>
              <a:rPr lang="en-US" sz="2000" b="1" dirty="0">
                <a:solidFill>
                  <a:srgbClr val="C00000"/>
                </a:solidFill>
              </a:rPr>
              <a:t>add: 	Adding to the end of an </a:t>
            </a:r>
            <a:r>
              <a:rPr lang="en-US" sz="2000" b="1" dirty="0" err="1">
                <a:solidFill>
                  <a:srgbClr val="C00000"/>
                </a:solidFill>
              </a:rPr>
              <a:t>ArrayList</a:t>
            </a:r>
            <a:r>
              <a:rPr lang="en-US" sz="2000" b="1" dirty="0">
                <a:solidFill>
                  <a:srgbClr val="C00000"/>
                </a:solidFill>
              </a:rPr>
              <a:t> is O(1) – no shifting.</a:t>
            </a:r>
          </a:p>
          <a:p>
            <a:pPr marL="0" indent="0">
              <a:buNone/>
            </a:pPr>
            <a:r>
              <a:rPr lang="en-US" sz="2000" b="1" dirty="0">
                <a:solidFill>
                  <a:srgbClr val="C00000"/>
                </a:solidFill>
              </a:rPr>
              <a:t>remove: Removing from the front is O(n) – shifting.</a:t>
            </a:r>
          </a:p>
          <a:p>
            <a:pPr marL="0" indent="0">
              <a:buNone/>
            </a:pPr>
            <a:r>
              <a:rPr lang="en-US" sz="2000" b="1" dirty="0">
                <a:solidFill>
                  <a:srgbClr val="C00000"/>
                </a:solidFill>
              </a:rPr>
              <a:t>Peek:	Examining the element at the front is O(1).</a:t>
            </a:r>
          </a:p>
          <a:p>
            <a:pPr marL="0" indent="0">
              <a:buNone/>
            </a:pPr>
            <a:r>
              <a:rPr lang="en-US" sz="2000" b="1" u="sng" dirty="0">
                <a:solidFill>
                  <a:srgbClr val="C00000"/>
                </a:solidFill>
              </a:rPr>
              <a:t>Back of the </a:t>
            </a:r>
            <a:r>
              <a:rPr lang="en-US" sz="2000" b="1" u="sng" dirty="0" err="1">
                <a:solidFill>
                  <a:srgbClr val="C00000"/>
                </a:solidFill>
              </a:rPr>
              <a:t>ArrayList</a:t>
            </a:r>
            <a:r>
              <a:rPr lang="en-US" sz="2000" b="1" u="sng" dirty="0">
                <a:solidFill>
                  <a:srgbClr val="C00000"/>
                </a:solidFill>
              </a:rPr>
              <a:t> as front of the Queue:</a:t>
            </a:r>
          </a:p>
          <a:p>
            <a:pPr marL="0" indent="0">
              <a:buNone/>
            </a:pPr>
            <a:r>
              <a:rPr lang="en-US" sz="2000" b="1" dirty="0">
                <a:solidFill>
                  <a:srgbClr val="C00000"/>
                </a:solidFill>
              </a:rPr>
              <a:t>add: 	Adding to the front of an </a:t>
            </a:r>
            <a:r>
              <a:rPr lang="en-US" sz="2000" b="1" dirty="0" err="1">
                <a:solidFill>
                  <a:srgbClr val="C00000"/>
                </a:solidFill>
              </a:rPr>
              <a:t>ArrayList</a:t>
            </a:r>
            <a:r>
              <a:rPr lang="en-US" sz="2000" b="1" dirty="0">
                <a:solidFill>
                  <a:srgbClr val="C00000"/>
                </a:solidFill>
              </a:rPr>
              <a:t> is O(n) – shifting.</a:t>
            </a:r>
          </a:p>
          <a:p>
            <a:pPr marL="0" indent="0">
              <a:buNone/>
            </a:pPr>
            <a:r>
              <a:rPr lang="en-US" sz="2000" b="1" dirty="0">
                <a:solidFill>
                  <a:srgbClr val="C00000"/>
                </a:solidFill>
              </a:rPr>
              <a:t>remove: Removing from the back is O(1) – no shifting.</a:t>
            </a:r>
          </a:p>
          <a:p>
            <a:pPr marL="0" indent="0">
              <a:buNone/>
            </a:pPr>
            <a:r>
              <a:rPr lang="en-US" sz="2000" b="1" dirty="0">
                <a:solidFill>
                  <a:srgbClr val="C00000"/>
                </a:solidFill>
              </a:rPr>
              <a:t>Peek:	Examining the element at the end is O(1).</a:t>
            </a:r>
          </a:p>
          <a:p>
            <a:pPr marL="0" indent="0">
              <a:buNone/>
            </a:pPr>
            <a:endParaRPr lang="en-US" sz="2400" b="1" dirty="0">
              <a:solidFill>
                <a:srgbClr val="C00000"/>
              </a:solidFill>
            </a:endParaRPr>
          </a:p>
        </p:txBody>
      </p:sp>
    </p:spTree>
    <p:extLst>
      <p:ext uri="{BB962C8B-B14F-4D97-AF65-F5344CB8AC3E}">
        <p14:creationId xmlns:p14="http://schemas.microsoft.com/office/powerpoint/2010/main" val="56392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Queue</a:t>
            </a:r>
          </a:p>
        </p:txBody>
      </p:sp>
      <p:sp>
        <p:nvSpPr>
          <p:cNvPr id="3" name="Content Placeholder 2"/>
          <p:cNvSpPr>
            <a:spLocks noGrp="1"/>
          </p:cNvSpPr>
          <p:nvPr>
            <p:ph idx="1"/>
          </p:nvPr>
        </p:nvSpPr>
        <p:spPr/>
        <p:txBody>
          <a:bodyPr>
            <a:normAutofit/>
          </a:bodyPr>
          <a:lstStyle/>
          <a:p>
            <a:r>
              <a:rPr lang="en-US" sz="2800" b="1" dirty="0">
                <a:solidFill>
                  <a:srgbClr val="C00000"/>
                </a:solidFill>
              </a:rPr>
              <a:t>If the Queue’s internal data-field container is a </a:t>
            </a:r>
            <a:r>
              <a:rPr lang="en-US" sz="2800" b="1" dirty="0" err="1">
                <a:solidFill>
                  <a:srgbClr val="C00000"/>
                </a:solidFill>
              </a:rPr>
              <a:t>java.util.LinkedList</a:t>
            </a:r>
            <a:r>
              <a:rPr lang="en-US" sz="2800" b="1" dirty="0">
                <a:solidFill>
                  <a:srgbClr val="C00000"/>
                </a:solidFill>
              </a:rPr>
              <a:t>, what side do we want to consider the front of the queue?</a:t>
            </a:r>
          </a:p>
          <a:p>
            <a:endParaRPr lang="en-US" sz="2400" b="1" dirty="0">
              <a:solidFill>
                <a:srgbClr val="C00000"/>
              </a:solidFill>
            </a:endParaRPr>
          </a:p>
        </p:txBody>
      </p:sp>
    </p:spTree>
    <p:extLst>
      <p:ext uri="{BB962C8B-B14F-4D97-AF65-F5344CB8AC3E}">
        <p14:creationId xmlns:p14="http://schemas.microsoft.com/office/powerpoint/2010/main" val="3618417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Queue</a:t>
            </a:r>
          </a:p>
        </p:txBody>
      </p:sp>
      <p:sp>
        <p:nvSpPr>
          <p:cNvPr id="3" name="Content Placeholder 2"/>
          <p:cNvSpPr>
            <a:spLocks noGrp="1"/>
          </p:cNvSpPr>
          <p:nvPr>
            <p:ph idx="1"/>
          </p:nvPr>
        </p:nvSpPr>
        <p:spPr>
          <a:xfrm>
            <a:off x="457200" y="1600200"/>
            <a:ext cx="8229600" cy="4800600"/>
          </a:xfrm>
        </p:spPr>
        <p:txBody>
          <a:bodyPr>
            <a:normAutofit lnSpcReduction="10000"/>
          </a:bodyPr>
          <a:lstStyle/>
          <a:p>
            <a:r>
              <a:rPr lang="en-US" sz="3000" dirty="0"/>
              <a:t>If the Queue’s internal data-field container is a </a:t>
            </a:r>
            <a:r>
              <a:rPr lang="en-US" sz="3200" b="1" dirty="0" err="1">
                <a:solidFill>
                  <a:srgbClr val="C00000"/>
                </a:solidFill>
              </a:rPr>
              <a:t>java.util.LinkedList</a:t>
            </a:r>
            <a:r>
              <a:rPr lang="en-US" sz="3000" dirty="0"/>
              <a:t>, what side do we want to consider the front of the queue?</a:t>
            </a:r>
          </a:p>
          <a:p>
            <a:pPr marL="0" indent="0">
              <a:buNone/>
            </a:pPr>
            <a:r>
              <a:rPr lang="en-US" sz="3000" b="1" dirty="0">
                <a:solidFill>
                  <a:srgbClr val="C00000"/>
                </a:solidFill>
              </a:rPr>
              <a:t>It doesn’t matter.</a:t>
            </a:r>
          </a:p>
          <a:p>
            <a:pPr marL="0" indent="0">
              <a:buNone/>
            </a:pPr>
            <a:r>
              <a:rPr lang="en-US" sz="2200" b="1" dirty="0">
                <a:solidFill>
                  <a:srgbClr val="C00000"/>
                </a:solidFill>
              </a:rPr>
              <a:t>add: 	  Adding to the end is O(1) – no traversal.</a:t>
            </a:r>
          </a:p>
          <a:p>
            <a:pPr marL="0" indent="0">
              <a:buNone/>
            </a:pPr>
            <a:r>
              <a:rPr lang="en-US" sz="2200" b="1" dirty="0">
                <a:solidFill>
                  <a:srgbClr val="C00000"/>
                </a:solidFill>
              </a:rPr>
              <a:t>add: 	  Adding to the front is O(1) – no traversal.</a:t>
            </a:r>
          </a:p>
          <a:p>
            <a:pPr marL="0" indent="0">
              <a:buNone/>
            </a:pPr>
            <a:r>
              <a:rPr lang="en-US" sz="2200" b="1" dirty="0">
                <a:solidFill>
                  <a:srgbClr val="C00000"/>
                </a:solidFill>
              </a:rPr>
              <a:t>remove: Removing from the end is O(1) – no traversal.</a:t>
            </a:r>
          </a:p>
          <a:p>
            <a:pPr marL="0" indent="0">
              <a:buNone/>
            </a:pPr>
            <a:r>
              <a:rPr lang="en-US" sz="2200" b="1" dirty="0">
                <a:solidFill>
                  <a:srgbClr val="C00000"/>
                </a:solidFill>
              </a:rPr>
              <a:t>remove: Removing from the front is O(1) – no traversal.</a:t>
            </a:r>
          </a:p>
          <a:p>
            <a:pPr marL="0" indent="0">
              <a:buNone/>
            </a:pPr>
            <a:r>
              <a:rPr lang="en-US" sz="2200" b="1" dirty="0">
                <a:solidFill>
                  <a:srgbClr val="C00000"/>
                </a:solidFill>
              </a:rPr>
              <a:t>Peek:	  Examining the element at the front is O(1).</a:t>
            </a:r>
          </a:p>
          <a:p>
            <a:pPr>
              <a:buFont typeface="Arial" charset="0"/>
              <a:buChar char="•"/>
            </a:pPr>
            <a:r>
              <a:rPr lang="en-US" sz="3000" dirty="0"/>
              <a:t>This is better than the </a:t>
            </a:r>
            <a:r>
              <a:rPr lang="en-US" sz="3000" dirty="0" err="1"/>
              <a:t>ArrayList</a:t>
            </a:r>
            <a:r>
              <a:rPr lang="en-US" sz="3000" dirty="0"/>
              <a:t> version - </a:t>
            </a:r>
          </a:p>
          <a:p>
            <a:pPr marL="0" indent="0">
              <a:buNone/>
            </a:pPr>
            <a:r>
              <a:rPr lang="en-US" sz="3000" dirty="0"/>
              <a:t>     -it uses less memory</a:t>
            </a:r>
          </a:p>
          <a:p>
            <a:pPr marL="0" indent="0">
              <a:buNone/>
            </a:pPr>
            <a:endParaRPr lang="en-US" sz="2400" b="1" dirty="0">
              <a:solidFill>
                <a:srgbClr val="C00000"/>
              </a:solidFill>
            </a:endParaRPr>
          </a:p>
        </p:txBody>
      </p:sp>
    </p:spTree>
    <p:extLst>
      <p:ext uri="{BB962C8B-B14F-4D97-AF65-F5344CB8AC3E}">
        <p14:creationId xmlns:p14="http://schemas.microsoft.com/office/powerpoint/2010/main" val="2658463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16D2A-8A00-41E2-A0D6-4C51F030D653}"/>
              </a:ext>
            </a:extLst>
          </p:cNvPr>
          <p:cNvSpPr>
            <a:spLocks noGrp="1"/>
          </p:cNvSpPr>
          <p:nvPr>
            <p:ph type="title"/>
          </p:nvPr>
        </p:nvSpPr>
        <p:spPr/>
        <p:txBody>
          <a:bodyPr/>
          <a:lstStyle/>
          <a:p>
            <a:r>
              <a:rPr lang="en-US" dirty="0"/>
              <a:t>The Traffic Simulator</a:t>
            </a:r>
          </a:p>
        </p:txBody>
      </p:sp>
      <p:sp>
        <p:nvSpPr>
          <p:cNvPr id="3" name="Content Placeholder 2">
            <a:extLst>
              <a:ext uri="{FF2B5EF4-FFF2-40B4-BE49-F238E27FC236}">
                <a16:creationId xmlns:a16="http://schemas.microsoft.com/office/drawing/2014/main" id="{25F4B582-BD49-45F3-B001-EAF951DE619C}"/>
              </a:ext>
            </a:extLst>
          </p:cNvPr>
          <p:cNvSpPr>
            <a:spLocks noGrp="1"/>
          </p:cNvSpPr>
          <p:nvPr>
            <p:ph idx="1"/>
          </p:nvPr>
        </p:nvSpPr>
        <p:spPr/>
        <p:txBody>
          <a:bodyPr/>
          <a:lstStyle/>
          <a:p>
            <a:pPr marL="0" indent="0">
              <a:buNone/>
            </a:pPr>
            <a:r>
              <a:rPr lang="en-US" dirty="0"/>
              <a:t>Often times, we build data structures  to model behavior in a real-world system that we are attempting to simulate.</a:t>
            </a:r>
          </a:p>
          <a:p>
            <a:r>
              <a:rPr lang="en-US" dirty="0"/>
              <a:t>Class Objects (data fields + abilities) to simulate real-world objects.</a:t>
            </a:r>
          </a:p>
          <a:p>
            <a:r>
              <a:rPr lang="en-US" dirty="0"/>
              <a:t>Container classes with structure or order mechanics that are desirable.</a:t>
            </a:r>
          </a:p>
        </p:txBody>
      </p:sp>
    </p:spTree>
    <p:extLst>
      <p:ext uri="{BB962C8B-B14F-4D97-AF65-F5344CB8AC3E}">
        <p14:creationId xmlns:p14="http://schemas.microsoft.com/office/powerpoint/2010/main" val="425502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600200"/>
            <a:ext cx="8229600" cy="4876800"/>
          </a:xfrm>
        </p:spPr>
        <p:txBody>
          <a:bodyPr>
            <a:normAutofit/>
          </a:bodyPr>
          <a:lstStyle/>
          <a:p>
            <a:pPr marL="0" indent="0">
              <a:buNone/>
            </a:pPr>
            <a:r>
              <a:rPr lang="en-US" sz="2400" dirty="0"/>
              <a:t>Given a simple intersection (each road one-way) design and run a traffic simulation with the goal of minimizing traffic:</a:t>
            </a:r>
          </a:p>
          <a:p>
            <a:pPr marL="0" indent="0">
              <a:buNone/>
            </a:pPr>
            <a:r>
              <a:rPr lang="en-US" sz="2400" dirty="0"/>
              <a:t>We will call our streets Main and Maple.</a:t>
            </a:r>
          </a:p>
          <a:p>
            <a:pPr marL="0" indent="0">
              <a:buNone/>
            </a:pPr>
            <a:r>
              <a:rPr lang="en-US" sz="2400" dirty="0"/>
              <a:t>Input:</a:t>
            </a:r>
          </a:p>
          <a:p>
            <a:pPr marL="0" indent="0">
              <a:buNone/>
            </a:pPr>
            <a:r>
              <a:rPr lang="en-US" sz="2000" dirty="0" err="1"/>
              <a:t>mainDelay</a:t>
            </a:r>
            <a:r>
              <a:rPr lang="en-US" sz="2000" dirty="0"/>
              <a:t>:  the number of time increments Main street stays green while 	      Maple street is red.</a:t>
            </a:r>
          </a:p>
          <a:p>
            <a:pPr marL="0" indent="0">
              <a:buNone/>
            </a:pPr>
            <a:r>
              <a:rPr lang="en-US" sz="2000" dirty="0" err="1"/>
              <a:t>mainProb</a:t>
            </a:r>
            <a:r>
              <a:rPr lang="en-US" sz="2000" dirty="0"/>
              <a:t>:   the probability a car enters main street each time increment.</a:t>
            </a:r>
          </a:p>
          <a:p>
            <a:pPr marL="0" indent="0">
              <a:buNone/>
            </a:pPr>
            <a:endParaRPr lang="en-US" sz="2000" dirty="0"/>
          </a:p>
          <a:p>
            <a:pPr marL="0" indent="0">
              <a:buNone/>
            </a:pPr>
            <a:r>
              <a:rPr lang="en-US" sz="2000" dirty="0" err="1"/>
              <a:t>mapleDelay:the</a:t>
            </a:r>
            <a:r>
              <a:rPr lang="en-US" sz="2000" dirty="0"/>
              <a:t> number of time increments Maple street stays green while 	      Main street is red.</a:t>
            </a:r>
          </a:p>
          <a:p>
            <a:pPr marL="0" indent="0">
              <a:buNone/>
            </a:pPr>
            <a:r>
              <a:rPr lang="en-US" sz="2000" dirty="0" err="1"/>
              <a:t>mapleProb</a:t>
            </a:r>
            <a:r>
              <a:rPr lang="en-US" sz="2000" dirty="0"/>
              <a:t>: the probability a car enters maple street each time increment.</a:t>
            </a:r>
          </a:p>
          <a:p>
            <a:pPr marL="0" indent="0">
              <a:buNone/>
            </a:pPr>
            <a:endParaRPr lang="en-US" sz="2000" dirty="0"/>
          </a:p>
          <a:p>
            <a:pPr marL="0" indent="0">
              <a:buNone/>
            </a:pPr>
            <a:r>
              <a:rPr lang="en-US" sz="2000" dirty="0" err="1"/>
              <a:t>numCycles</a:t>
            </a:r>
            <a:r>
              <a:rPr lang="en-US" sz="2000" dirty="0"/>
              <a:t>: the number of times we cycle each street from green to red.</a:t>
            </a:r>
          </a:p>
        </p:txBody>
      </p:sp>
    </p:spTree>
    <p:extLst>
      <p:ext uri="{BB962C8B-B14F-4D97-AF65-F5344CB8AC3E}">
        <p14:creationId xmlns:p14="http://schemas.microsoft.com/office/powerpoint/2010/main" val="1219673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Traffic Simulator</a:t>
            </a:r>
          </a:p>
        </p:txBody>
      </p:sp>
      <p:sp>
        <p:nvSpPr>
          <p:cNvPr id="3" name="Content Placeholder 2"/>
          <p:cNvSpPr>
            <a:spLocks noGrp="1"/>
          </p:cNvSpPr>
          <p:nvPr>
            <p:ph idx="1"/>
          </p:nvPr>
        </p:nvSpPr>
        <p:spPr>
          <a:xfrm>
            <a:off x="457200" y="1600200"/>
            <a:ext cx="8229600" cy="4876800"/>
          </a:xfrm>
        </p:spPr>
        <p:txBody>
          <a:bodyPr>
            <a:normAutofit/>
          </a:bodyPr>
          <a:lstStyle/>
          <a:p>
            <a:pPr marL="0" indent="0">
              <a:buNone/>
            </a:pPr>
            <a:r>
              <a:rPr lang="en-US" sz="2400" dirty="0"/>
              <a:t>Each lane of traffic can be a Queue of Strings, where each car is represented by a single character String.</a:t>
            </a:r>
          </a:p>
          <a:p>
            <a:pPr marL="0" indent="0">
              <a:buNone/>
            </a:pPr>
            <a:endParaRPr lang="en-US" sz="2400" dirty="0"/>
          </a:p>
          <a:p>
            <a:pPr marL="0" indent="0">
              <a:buNone/>
            </a:pPr>
            <a:r>
              <a:rPr lang="en-US" sz="2400" dirty="0"/>
              <a:t>For each time-iteration, randomness will determine if a car enters Main street and if a car enters Maple street.</a:t>
            </a:r>
          </a:p>
          <a:p>
            <a:pPr marL="0" indent="0">
              <a:buNone/>
            </a:pPr>
            <a:endParaRPr lang="en-US" sz="2400" dirty="0"/>
          </a:p>
          <a:p>
            <a:pPr marL="0" indent="0">
              <a:buNone/>
            </a:pPr>
            <a:r>
              <a:rPr lang="en-US" sz="2400" dirty="0"/>
              <a:t>For whichever street the light is currently green, a car will be removed from the front of that Queue.</a:t>
            </a:r>
          </a:p>
          <a:p>
            <a:pPr marL="0" indent="0">
              <a:buNone/>
            </a:pPr>
            <a:endParaRPr lang="en-US" sz="2400" dirty="0"/>
          </a:p>
          <a:p>
            <a:pPr marL="0" indent="0">
              <a:buNone/>
            </a:pPr>
            <a:r>
              <a:rPr lang="en-US" sz="2400" dirty="0"/>
              <a:t>For loops can be used for each street being green, within a for loop to control the number of cycles.</a:t>
            </a:r>
          </a:p>
          <a:p>
            <a:pPr marL="0" indent="0">
              <a:buNone/>
            </a:pPr>
            <a:endParaRPr lang="en-US" sz="2000" dirty="0"/>
          </a:p>
        </p:txBody>
      </p:sp>
    </p:spTree>
    <p:extLst>
      <p:ext uri="{BB962C8B-B14F-4D97-AF65-F5344CB8AC3E}">
        <p14:creationId xmlns:p14="http://schemas.microsoft.com/office/powerpoint/2010/main" val="13806543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1084</Words>
  <Application>Microsoft Office PowerPoint</Application>
  <PresentationFormat>On-screen Show (4:3)</PresentationFormat>
  <Paragraphs>111</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The Queue &amp; the Traffic Simulator</vt:lpstr>
      <vt:lpstr>The Queue</vt:lpstr>
      <vt:lpstr>The Queue</vt:lpstr>
      <vt:lpstr>The Queue</vt:lpstr>
      <vt:lpstr>The Queue</vt:lpstr>
      <vt:lpstr>The Queue</vt:lpstr>
      <vt:lpstr>The Traffic Simulator</vt:lpstr>
      <vt:lpstr>The Traffic Simulator</vt:lpstr>
      <vt:lpstr>The Traffic Simulator</vt:lpstr>
      <vt:lpstr>The Traffic Simulator</vt:lpstr>
      <vt:lpstr>The Traffic Simulator</vt:lpstr>
      <vt:lpstr>The Traffic Simulator</vt:lpstr>
      <vt:lpstr>The Traffic Simulator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Stack</dc:title>
  <dc:creator>Oberle, Doug R</dc:creator>
  <cp:lastModifiedBy>Oberle, Doug R</cp:lastModifiedBy>
  <cp:revision>40</cp:revision>
  <dcterms:created xsi:type="dcterms:W3CDTF">2006-08-16T00:00:00Z</dcterms:created>
  <dcterms:modified xsi:type="dcterms:W3CDTF">2023-12-04T19:23:16Z</dcterms:modified>
</cp:coreProperties>
</file>

<file path=docProps/thumbnail.jpeg>
</file>